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9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0" r:id="rId17"/>
    <p:sldId id="271" r:id="rId18"/>
    <p:sldId id="272" r:id="rId19"/>
    <p:sldId id="297" r:id="rId20"/>
    <p:sldId id="298" r:id="rId21"/>
    <p:sldId id="296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268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f26df44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f26df44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26df44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26df44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f26df44b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f26df44b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f26df44b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f26df44b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1eeadb4a1_6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1eeadb4a1_6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D3FC421C-3DD5-A720-A699-EF4CC1BD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>
            <a:extLst>
              <a:ext uri="{FF2B5EF4-FFF2-40B4-BE49-F238E27FC236}">
                <a16:creationId xmlns:a16="http://schemas.microsoft.com/office/drawing/2014/main" id="{D384167E-8C70-3B04-7D07-84128D9979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>
            <a:extLst>
              <a:ext uri="{FF2B5EF4-FFF2-40B4-BE49-F238E27FC236}">
                <a16:creationId xmlns:a16="http://schemas.microsoft.com/office/drawing/2014/main" id="{1CB00027-F7CD-8B27-5944-7AB1B2984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66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f26df44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f26df44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86FD1027-ED02-6B2C-DC64-A63EFC3D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>
            <a:extLst>
              <a:ext uri="{FF2B5EF4-FFF2-40B4-BE49-F238E27FC236}">
                <a16:creationId xmlns:a16="http://schemas.microsoft.com/office/drawing/2014/main" id="{6FA1F899-BC0E-0778-67BC-706D8986B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>
            <a:extLst>
              <a:ext uri="{FF2B5EF4-FFF2-40B4-BE49-F238E27FC236}">
                <a16:creationId xmlns:a16="http://schemas.microsoft.com/office/drawing/2014/main" id="{E3D2AF9F-8C59-BD30-C145-B69B1E228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7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cb688d7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cb688d7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A34AE1FB-55B9-65FE-EA7C-16DDBC49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>
            <a:extLst>
              <a:ext uri="{FF2B5EF4-FFF2-40B4-BE49-F238E27FC236}">
                <a16:creationId xmlns:a16="http://schemas.microsoft.com/office/drawing/2014/main" id="{D4FDBAA3-23B6-D1B9-3B8B-EA668C65C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>
            <a:extLst>
              <a:ext uri="{FF2B5EF4-FFF2-40B4-BE49-F238E27FC236}">
                <a16:creationId xmlns:a16="http://schemas.microsoft.com/office/drawing/2014/main" id="{E2B6AD51-D7AE-FFCA-03A2-4EA5768F1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77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786943F8-C39C-C1F6-6115-24406DD0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>
            <a:extLst>
              <a:ext uri="{FF2B5EF4-FFF2-40B4-BE49-F238E27FC236}">
                <a16:creationId xmlns:a16="http://schemas.microsoft.com/office/drawing/2014/main" id="{946F6037-D18E-F48D-A002-F47E71A2E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>
            <a:extLst>
              <a:ext uri="{FF2B5EF4-FFF2-40B4-BE49-F238E27FC236}">
                <a16:creationId xmlns:a16="http://schemas.microsoft.com/office/drawing/2014/main" id="{EC04CF10-E2D7-CDAC-A37F-77851B095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1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dcb688d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dcb688d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dcb688d7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dcb688d7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dcb688d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dcb688d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AE85E4B7-752E-A3F6-489E-39F8F981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dcb688d70_0_12:notes">
            <a:extLst>
              <a:ext uri="{FF2B5EF4-FFF2-40B4-BE49-F238E27FC236}">
                <a16:creationId xmlns:a16="http://schemas.microsoft.com/office/drawing/2014/main" id="{CB5A81EC-FBA2-A3D9-F4AD-87958E8BD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dcb688d70_0_12:notes">
            <a:extLst>
              <a:ext uri="{FF2B5EF4-FFF2-40B4-BE49-F238E27FC236}">
                <a16:creationId xmlns:a16="http://schemas.microsoft.com/office/drawing/2014/main" id="{A6694803-C70C-8A24-2BD7-8270780CC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58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f26df44b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f26df44b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f26df44b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f26df44b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dcb688d7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dcb688d7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dcb688d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dcb688d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f26df44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f26df44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f26df44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f26df44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90950" y="1609166"/>
            <a:ext cx="767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700" b="1">
                <a:solidFill>
                  <a:srgbClr val="274E13"/>
                </a:solidFill>
                <a:highlight>
                  <a:srgbClr val="D9EAD3"/>
                </a:highlight>
                <a:latin typeface="Poppins"/>
                <a:ea typeface="Poppins"/>
                <a:cs typeface="Poppins"/>
                <a:sym typeface="Poppins"/>
              </a:rPr>
              <a:t> PORTOFOLIO MS. EXCEL .</a:t>
            </a:r>
            <a:endParaRPr sz="4700" b="1">
              <a:solidFill>
                <a:srgbClr val="274E13"/>
              </a:solidFill>
              <a:highlight>
                <a:srgbClr val="D9EAD3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52300" y="3673500"/>
            <a:ext cx="631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 dirty="0">
                <a:solidFill>
                  <a:srgbClr val="FFF2CC"/>
                </a:solidFill>
                <a:latin typeface="Poppins"/>
                <a:ea typeface="Poppins"/>
                <a:cs typeface="Poppins"/>
                <a:sym typeface="Poppins"/>
              </a:rPr>
              <a:t>2 Weeks Intensive Bootcamp Ms. Excel by</a:t>
            </a:r>
            <a:endParaRPr sz="2000" b="1" dirty="0">
              <a:solidFill>
                <a:srgbClr val="FFF2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79900" y="618641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2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22" title="WhatsApp Image 2025-12-17 at 21.28.22.jpeg"/>
          <p:cNvPicPr preferRelativeResize="0"/>
          <p:nvPr/>
        </p:nvPicPr>
        <p:blipFill rotWithShape="1">
          <a:blip r:embed="rId4">
            <a:alphaModFix/>
          </a:blip>
          <a:srcRect l="2767" t="11471" r="1484" b="9738"/>
          <a:stretch/>
        </p:blipFill>
        <p:spPr>
          <a:xfrm>
            <a:off x="1446262" y="1555925"/>
            <a:ext cx="6251476" cy="2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2979900" y="518212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801C9-E3D2-13A7-4DCC-A4D7500E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8" y="1428432"/>
            <a:ext cx="4012844" cy="2612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35058-1823-23C1-1176-95B235A941A2}"/>
              </a:ext>
            </a:extLst>
          </p:cNvPr>
          <p:cNvSpPr txBox="1"/>
          <p:nvPr/>
        </p:nvSpPr>
        <p:spPr>
          <a:xfrm>
            <a:off x="5648852" y="2754435"/>
            <a:ext cx="294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SUMIFS() = </a:t>
            </a:r>
            <a:r>
              <a:rPr lang="en-US" sz="1200" dirty="0" err="1">
                <a:solidFill>
                  <a:schemeClr val="tx1"/>
                </a:solidFill>
              </a:rPr>
              <a:t>Menjumlahkan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lebih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dari</a:t>
            </a:r>
            <a:r>
              <a:rPr lang="en-US" sz="1200" dirty="0">
                <a:solidFill>
                  <a:schemeClr val="tx1"/>
                </a:solidFill>
              </a:rPr>
              <a:t> 1 </a:t>
            </a:r>
            <a:r>
              <a:rPr lang="en-US" sz="1200" dirty="0" err="1">
                <a:solidFill>
                  <a:schemeClr val="tx1"/>
                </a:solidFill>
              </a:rPr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A906E-51FA-1103-AF1D-5DEE84F2B0D5}"/>
              </a:ext>
            </a:extLst>
          </p:cNvPr>
          <p:cNvSpPr txBox="1"/>
          <p:nvPr/>
        </p:nvSpPr>
        <p:spPr>
          <a:xfrm>
            <a:off x="704538" y="4134366"/>
            <a:ext cx="212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COUNTIFS() = </a:t>
            </a:r>
            <a:r>
              <a:rPr lang="sv-SE" sz="1200" dirty="0"/>
              <a:t>Menghitung jumlah data dengan kondisi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DB9F5-E427-1A4A-4ACF-B6C05E01343B}"/>
              </a:ext>
            </a:extLst>
          </p:cNvPr>
          <p:cNvSpPr txBox="1"/>
          <p:nvPr/>
        </p:nvSpPr>
        <p:spPr>
          <a:xfrm>
            <a:off x="5266047" y="4131071"/>
            <a:ext cx="268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AVERAGEIFS() = </a:t>
            </a:r>
            <a:r>
              <a:rPr lang="en-US" sz="1200" dirty="0"/>
              <a:t>Rata-rata data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D8AD91E-E274-7206-A86C-32F40C480E71}"/>
              </a:ext>
            </a:extLst>
          </p:cNvPr>
          <p:cNvCxnSpPr>
            <a:cxnSpLocks/>
          </p:cNvCxnSpPr>
          <p:nvPr/>
        </p:nvCxnSpPr>
        <p:spPr>
          <a:xfrm flipV="1">
            <a:off x="4409791" y="1918672"/>
            <a:ext cx="1221849" cy="1193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775E0E-1455-30FC-715E-4E34809E4019}"/>
              </a:ext>
            </a:extLst>
          </p:cNvPr>
          <p:cNvSpPr txBox="1"/>
          <p:nvPr/>
        </p:nvSpPr>
        <p:spPr>
          <a:xfrm>
            <a:off x="5560804" y="1763189"/>
            <a:ext cx="233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SUMIF() = </a:t>
            </a:r>
            <a:r>
              <a:rPr lang="en-US" sz="1200" dirty="0" err="1">
                <a:solidFill>
                  <a:schemeClr val="tx1"/>
                </a:solidFill>
              </a:rPr>
              <a:t>Menjumlahkan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dengan</a:t>
            </a:r>
            <a:r>
              <a:rPr lang="en-US" sz="1200" dirty="0">
                <a:solidFill>
                  <a:schemeClr val="tx1"/>
                </a:solidFill>
              </a:rPr>
              <a:t> 1 </a:t>
            </a:r>
            <a:r>
              <a:rPr lang="en-US" sz="1200" dirty="0" err="1">
                <a:solidFill>
                  <a:schemeClr val="tx1"/>
                </a:solidFill>
              </a:rPr>
              <a:t>kondisi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DB4C7A-C042-2C6B-360B-A76F16BC138F}"/>
              </a:ext>
            </a:extLst>
          </p:cNvPr>
          <p:cNvCxnSpPr>
            <a:cxnSpLocks/>
          </p:cNvCxnSpPr>
          <p:nvPr/>
        </p:nvCxnSpPr>
        <p:spPr>
          <a:xfrm flipV="1">
            <a:off x="4641611" y="2970415"/>
            <a:ext cx="1050758" cy="34621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46FDEB-05EB-A440-06F9-0FE8984FC5E3}"/>
              </a:ext>
            </a:extLst>
          </p:cNvPr>
          <p:cNvCxnSpPr>
            <a:cxnSpLocks/>
          </p:cNvCxnSpPr>
          <p:nvPr/>
        </p:nvCxnSpPr>
        <p:spPr>
          <a:xfrm>
            <a:off x="4586472" y="3532605"/>
            <a:ext cx="857492" cy="755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E71CAB3-F580-68A9-B158-99194A0EEC07}"/>
              </a:ext>
            </a:extLst>
          </p:cNvPr>
          <p:cNvCxnSpPr>
            <a:cxnSpLocks/>
          </p:cNvCxnSpPr>
          <p:nvPr/>
        </p:nvCxnSpPr>
        <p:spPr>
          <a:xfrm rot="5400000">
            <a:off x="2576997" y="3910040"/>
            <a:ext cx="495166" cy="261263"/>
          </a:xfrm>
          <a:prstGeom prst="bentConnector3">
            <a:avLst>
              <a:gd name="adj1" fmla="val 10112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B96BB-21B5-7D0D-E916-F805F083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747"/>
          <a:stretch>
            <a:fillRect/>
          </a:stretch>
        </p:blipFill>
        <p:spPr>
          <a:xfrm>
            <a:off x="461639" y="1965480"/>
            <a:ext cx="3502242" cy="42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0A4A0-C75D-5344-DE69-BDB04546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9" y="2648571"/>
            <a:ext cx="4660777" cy="2025809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05B26E6-FC88-C99E-075E-1DEE606DF701}"/>
              </a:ext>
            </a:extLst>
          </p:cNvPr>
          <p:cNvCxnSpPr>
            <a:cxnSpLocks/>
          </p:cNvCxnSpPr>
          <p:nvPr/>
        </p:nvCxnSpPr>
        <p:spPr>
          <a:xfrm flipV="1">
            <a:off x="5202314" y="2290439"/>
            <a:ext cx="1402672" cy="131845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0A3D18-2735-5FAD-A43B-E073BF696677}"/>
              </a:ext>
            </a:extLst>
          </p:cNvPr>
          <p:cNvSpPr txBox="1"/>
          <p:nvPr/>
        </p:nvSpPr>
        <p:spPr>
          <a:xfrm>
            <a:off x="6430628" y="2136550"/>
            <a:ext cx="205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Jawaban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No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01FE3-C0F9-3F1D-B7BC-DBBCE2F4C940}"/>
              </a:ext>
            </a:extLst>
          </p:cNvPr>
          <p:cNvSpPr txBox="1"/>
          <p:nvPr/>
        </p:nvSpPr>
        <p:spPr>
          <a:xfrm>
            <a:off x="5402415" y="4358678"/>
            <a:ext cx="285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MAX() = </a:t>
            </a:r>
            <a:r>
              <a:rPr lang="en-US" dirty="0" err="1">
                <a:solidFill>
                  <a:schemeClr val="bg1"/>
                </a:solidFill>
              </a:rPr>
              <a:t>Mencari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terbesar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1B8EE1-3770-01B6-FEE6-A8712DD3BF8F}"/>
              </a:ext>
            </a:extLst>
          </p:cNvPr>
          <p:cNvCxnSpPr>
            <a:endCxn id="16" idx="1"/>
          </p:cNvCxnSpPr>
          <p:nvPr/>
        </p:nvCxnSpPr>
        <p:spPr>
          <a:xfrm flipV="1">
            <a:off x="3307743" y="4512567"/>
            <a:ext cx="2094672" cy="11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5" title="Screenshot 2025-12-19 211650.png"/>
          <p:cNvPicPr preferRelativeResize="0"/>
          <p:nvPr/>
        </p:nvPicPr>
        <p:blipFill rotWithShape="1">
          <a:blip r:embed="rId4">
            <a:alphaModFix/>
          </a:blip>
          <a:srcRect l="5263" t="20760" r="30854" b="33949"/>
          <a:stretch/>
        </p:blipFill>
        <p:spPr>
          <a:xfrm>
            <a:off x="1592213" y="1917200"/>
            <a:ext cx="5959574" cy="2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26" title="Screenshot 2025-12-19 211727.png"/>
          <p:cNvPicPr preferRelativeResize="0"/>
          <p:nvPr/>
        </p:nvPicPr>
        <p:blipFill rotWithShape="1">
          <a:blip r:embed="rId4">
            <a:alphaModFix/>
          </a:blip>
          <a:srcRect l="8044" t="20521" r="28212" b="21012"/>
          <a:stretch/>
        </p:blipFill>
        <p:spPr>
          <a:xfrm>
            <a:off x="2004625" y="1666825"/>
            <a:ext cx="5134750" cy="26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E514D-9E68-D0D3-479B-9BAFC73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1" y="1439847"/>
            <a:ext cx="1859245" cy="2621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2D72A-31EE-C2A3-B2D5-EDAC204465B8}"/>
              </a:ext>
            </a:extLst>
          </p:cNvPr>
          <p:cNvSpPr txBox="1"/>
          <p:nvPr/>
        </p:nvSpPr>
        <p:spPr>
          <a:xfrm>
            <a:off x="2805442" y="1738124"/>
            <a:ext cx="2713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Jawaban</a:t>
            </a:r>
            <a:r>
              <a:rPr lang="en-US" dirty="0">
                <a:solidFill>
                  <a:schemeClr val="tx1"/>
                </a:solidFill>
              </a:rPr>
              <a:t> No 1 – 5 Pivot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1E694-FC69-A4B5-4535-4F26B4454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899" y="2571750"/>
            <a:ext cx="2364457" cy="109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6070C-1218-462A-34EA-D948B1BB5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431" y="336499"/>
            <a:ext cx="1614274" cy="2858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CB931-E4E9-3826-6C4C-99AEB795E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431" y="3214803"/>
            <a:ext cx="1614274" cy="13996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5AF49-9FC8-BC31-DD13-05E0C552A032}"/>
              </a:ext>
            </a:extLst>
          </p:cNvPr>
          <p:cNvCxnSpPr/>
          <p:nvPr/>
        </p:nvCxnSpPr>
        <p:spPr>
          <a:xfrm>
            <a:off x="3999506" y="2045901"/>
            <a:ext cx="0" cy="34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5BAF79-F6FB-0219-DCD2-4177B329E802}"/>
              </a:ext>
            </a:extLst>
          </p:cNvPr>
          <p:cNvCxnSpPr/>
          <p:nvPr/>
        </p:nvCxnSpPr>
        <p:spPr>
          <a:xfrm>
            <a:off x="5344356" y="2989690"/>
            <a:ext cx="531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220BF6D0-609C-92F4-D847-B20B6662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C0348ADD-11D8-FAF3-6E9C-D3D7DC1A4211}"/>
              </a:ext>
            </a:extLst>
          </p:cNvPr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630E9-6CA1-A666-7B18-3B63BB05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0" y="1915598"/>
            <a:ext cx="5260734" cy="2034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F15CA-CED1-6687-4626-5E7A71A0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467" y="1915598"/>
            <a:ext cx="2614383" cy="19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6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72726-CBCA-1B98-EFA8-1DB4DBD2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47" y="2302348"/>
            <a:ext cx="8294656" cy="1106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/>
        </p:nvSpPr>
        <p:spPr>
          <a:xfrm>
            <a:off x="3073425" y="6489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4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9" title="WhatsApp Image 2025-12-22 at 21.55.34.jpeg"/>
          <p:cNvPicPr preferRelativeResize="0"/>
          <p:nvPr/>
        </p:nvPicPr>
        <p:blipFill rotWithShape="1">
          <a:blip r:embed="rId4">
            <a:alphaModFix/>
          </a:blip>
          <a:srcRect l="3891" t="14500" r="4975" b="12191"/>
          <a:stretch/>
        </p:blipFill>
        <p:spPr>
          <a:xfrm>
            <a:off x="1149238" y="1449300"/>
            <a:ext cx="6845524" cy="31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3A0050C0-2081-35E2-0CD6-E5174F89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>
            <a:extLst>
              <a:ext uri="{FF2B5EF4-FFF2-40B4-BE49-F238E27FC236}">
                <a16:creationId xmlns:a16="http://schemas.microsoft.com/office/drawing/2014/main" id="{21560412-1A81-6626-C7E4-19CCC5464372}"/>
              </a:ext>
            </a:extLst>
          </p:cNvPr>
          <p:cNvSpPr txBox="1"/>
          <p:nvPr/>
        </p:nvSpPr>
        <p:spPr>
          <a:xfrm>
            <a:off x="3123440" y="907867"/>
            <a:ext cx="27018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6B19C-E494-DE23-DCBD-8C1D18254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2" y="1919164"/>
            <a:ext cx="2382238" cy="746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082762-8373-84FD-A797-8654EF521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85" y="1832616"/>
            <a:ext cx="2399543" cy="286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FDA2A-552A-F0A2-3FD1-E166164A64CF}"/>
              </a:ext>
            </a:extLst>
          </p:cNvPr>
          <p:cNvSpPr txBox="1"/>
          <p:nvPr/>
        </p:nvSpPr>
        <p:spPr>
          <a:xfrm>
            <a:off x="702577" y="3266761"/>
            <a:ext cx="2041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Pivot Table dan Chart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66389A-9054-3B75-5548-17CBBD796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4" y="1832616"/>
            <a:ext cx="1988140" cy="261262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A1929A3-EE78-9FDD-2123-FD5513C353E6}"/>
              </a:ext>
            </a:extLst>
          </p:cNvPr>
          <p:cNvCxnSpPr>
            <a:cxnSpLocks/>
          </p:cNvCxnSpPr>
          <p:nvPr/>
        </p:nvCxnSpPr>
        <p:spPr>
          <a:xfrm>
            <a:off x="2583597" y="3419130"/>
            <a:ext cx="700292" cy="4244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6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413763" y="1240525"/>
            <a:ext cx="631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PORTOFOLIO MS. EXCEL</a:t>
            </a:r>
            <a:endParaRPr sz="4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p14" title="Thumbnail Ms. Excel Batch 2-01.jpg"/>
          <p:cNvPicPr preferRelativeResize="0"/>
          <p:nvPr/>
        </p:nvPicPr>
        <p:blipFill rotWithShape="1">
          <a:blip r:embed="rId3">
            <a:alphaModFix/>
          </a:blip>
          <a:srcRect t="308" b="298"/>
          <a:stretch/>
        </p:blipFill>
        <p:spPr>
          <a:xfrm>
            <a:off x="0" y="0"/>
            <a:ext cx="91998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>
          <a:extLst>
            <a:ext uri="{FF2B5EF4-FFF2-40B4-BE49-F238E27FC236}">
              <a16:creationId xmlns:a16="http://schemas.microsoft.com/office/drawing/2014/main" id="{2EDE313C-16F0-86F0-60B9-CAF7528E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>
            <a:extLst>
              <a:ext uri="{FF2B5EF4-FFF2-40B4-BE49-F238E27FC236}">
                <a16:creationId xmlns:a16="http://schemas.microsoft.com/office/drawing/2014/main" id="{0FA245CC-5765-3696-FC9A-A0D790D9E948}"/>
              </a:ext>
            </a:extLst>
          </p:cNvPr>
          <p:cNvSpPr txBox="1"/>
          <p:nvPr/>
        </p:nvSpPr>
        <p:spPr>
          <a:xfrm>
            <a:off x="3123440" y="907867"/>
            <a:ext cx="27018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DE3E-DB76-F2D2-9B13-6AC9A0733B6A}"/>
              </a:ext>
            </a:extLst>
          </p:cNvPr>
          <p:cNvSpPr txBox="1"/>
          <p:nvPr/>
        </p:nvSpPr>
        <p:spPr>
          <a:xfrm>
            <a:off x="7735865" y="2762581"/>
            <a:ext cx="126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Pivot Table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192680D-1585-52C7-DE63-341117E24012}"/>
              </a:ext>
            </a:extLst>
          </p:cNvPr>
          <p:cNvCxnSpPr>
            <a:cxnSpLocks/>
          </p:cNvCxnSpPr>
          <p:nvPr/>
        </p:nvCxnSpPr>
        <p:spPr>
          <a:xfrm>
            <a:off x="3767434" y="2571750"/>
            <a:ext cx="1075335" cy="262626"/>
          </a:xfrm>
          <a:prstGeom prst="bentConnector3">
            <a:avLst>
              <a:gd name="adj1" fmla="val 3431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15FBB4-811C-C59E-DDDC-6D557124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3" y="2120052"/>
            <a:ext cx="7182035" cy="21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>
          <a:extLst>
            <a:ext uri="{FF2B5EF4-FFF2-40B4-BE49-F238E27FC236}">
              <a16:creationId xmlns:a16="http://schemas.microsoft.com/office/drawing/2014/main" id="{2A772B35-BE94-7CA8-C248-F7EA4E71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6FD98DA9-BC76-0F0F-A181-A68EB2330EA2}"/>
              </a:ext>
            </a:extLst>
          </p:cNvPr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62F1BD-3E9C-EAA8-1C5E-96DEBA0C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00" y="1411356"/>
            <a:ext cx="3371204" cy="31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32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/>
        </p:nvSpPr>
        <p:spPr>
          <a:xfrm>
            <a:off x="2690250" y="864275"/>
            <a:ext cx="344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LAMPIRAN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2791945" y="1616975"/>
            <a:ext cx="463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Berikut File Ms. Excel, rumus, beserta dashboard yang sudah saya upload di google drive sebagai data pendukung portofolio di atas…</a:t>
            </a:r>
            <a:endParaRPr sz="800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791950" y="2262825"/>
            <a:ext cx="5835900" cy="8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1" dirty="0">
                <a:latin typeface="Poppins"/>
                <a:ea typeface="Poppins"/>
                <a:cs typeface="Poppins"/>
                <a:sym typeface="Poppins"/>
              </a:rPr>
              <a:t>bit.ly/PortofolioExcel_JihanSyamsumar</a:t>
            </a:r>
            <a:endParaRPr sz="2000" b="1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2581646" y="728443"/>
            <a:ext cx="399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Dokumentasi</a:t>
            </a:r>
            <a:endParaRPr sz="2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33" title="WhatsApp Image 2025-12-23 at 09.36.0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00" y="1262550"/>
            <a:ext cx="2749060" cy="15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 title="WhatsApp Image 2025-12-23 at 09.36.09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27" y="1262550"/>
            <a:ext cx="2749044" cy="15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 title="Screenshot 2025-12-15 18583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821" y="2862005"/>
            <a:ext cx="2749052" cy="162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10482-B332-FF6F-2D9B-ABF90F5B3F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2900" y="2881619"/>
            <a:ext cx="2749060" cy="15910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C8FAB1EB-0EF7-FB5B-A5D4-3DB77060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DB72765D-9C98-E7C0-7DB0-A6523E5720B5}"/>
              </a:ext>
            </a:extLst>
          </p:cNvPr>
          <p:cNvSpPr txBox="1"/>
          <p:nvPr/>
        </p:nvSpPr>
        <p:spPr>
          <a:xfrm>
            <a:off x="3901299" y="947473"/>
            <a:ext cx="42789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800" b="1" dirty="0">
                <a:latin typeface="Poppins"/>
                <a:ea typeface="Poppins"/>
                <a:cs typeface="Poppins"/>
                <a:sym typeface="Poppins"/>
              </a:rPr>
              <a:t>Hi!</a:t>
            </a:r>
            <a:endParaRPr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800" b="1" dirty="0">
                <a:latin typeface="Poppins"/>
                <a:ea typeface="Poppins"/>
                <a:cs typeface="Poppins"/>
                <a:sym typeface="Poppins"/>
              </a:rPr>
              <a:t>Namaku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 Jihan!</a:t>
            </a:r>
          </a:p>
        </p:txBody>
      </p:sp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57D738C-A3C2-90E7-B338-28E729D06048}"/>
              </a:ext>
            </a:extLst>
          </p:cNvPr>
          <p:cNvSpPr txBox="1"/>
          <p:nvPr/>
        </p:nvSpPr>
        <p:spPr>
          <a:xfrm>
            <a:off x="4007574" y="2054560"/>
            <a:ext cx="475542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Nama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Lengkap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: Jihan Azzahra Syamsumar Putri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dirty="0">
                <a:latin typeface="Poppins"/>
                <a:ea typeface="Poppins"/>
                <a:cs typeface="Poppins"/>
                <a:sym typeface="Poppins"/>
              </a:rPr>
              <a:t>Tujuan Mengikuti Bootcamp :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kemampuan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Microsoft Excel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praktis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terstruktur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Memahami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penerapan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Excel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kebutuhan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kerja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eriod"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Melatih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kemampuan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membuat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dan dashboard yang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informatif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4FC89-2741-F5C4-0491-2F474297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35" y="718102"/>
            <a:ext cx="2965836" cy="37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636050" y="811618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Skill Yang Dikuasai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331240" y="1631503"/>
            <a:ext cx="4633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Shortcut Ms. Excel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Worksheet &amp; Workbook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VLOOKUP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INDEX MATCH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Cells and Ranges (Formal cell, Absolute, Relative)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Concat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Count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Kalkulasi Presentase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387740" y="1631503"/>
            <a:ext cx="4633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13. DATE FUNCTION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14. PIVOT TABLE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15. Grafik Dari Data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16. TEXT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17. COUNTIFS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18. AVERAGEIFS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19. SUMIFS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20. PIVOT CHART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21. SLICER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22. DATA VALIDATION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23. MACRO VBA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24. DASHBOARD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636050" y="934493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Ringkasan Bootcamp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585777" y="1902990"/>
            <a:ext cx="594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Penyelenggara                : Karirnex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Tanggal                             : 15, 17, 19, 22 Desember 2025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Belajar            : 10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Mini Project    : 5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Hasil Utama                      : Sertifikat Berpredikat, Mini Project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829650" y="511525"/>
            <a:ext cx="7386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Dummy Data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“Transaksi Penjualan Sembako”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200" y="1667350"/>
            <a:ext cx="5887349" cy="27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2979900" y="6328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1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9" title="Screenshot 2025-12-15 210744.png"/>
          <p:cNvPicPr preferRelativeResize="0"/>
          <p:nvPr/>
        </p:nvPicPr>
        <p:blipFill rotWithShape="1">
          <a:blip r:embed="rId4">
            <a:alphaModFix/>
          </a:blip>
          <a:srcRect l="4493" t="11680" r="3434" b="23244"/>
          <a:stretch/>
        </p:blipFill>
        <p:spPr>
          <a:xfrm>
            <a:off x="1304350" y="1643500"/>
            <a:ext cx="6535301" cy="2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979900" y="714056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40396-2A71-D5E0-26B0-C39940BAE9F6}"/>
              </a:ext>
            </a:extLst>
          </p:cNvPr>
          <p:cNvSpPr txBox="1"/>
          <p:nvPr/>
        </p:nvSpPr>
        <p:spPr>
          <a:xfrm>
            <a:off x="7081336" y="2914981"/>
            <a:ext cx="16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SUM() = </a:t>
            </a:r>
            <a:r>
              <a:rPr lang="en-US" sz="1200" dirty="0" err="1"/>
              <a:t>menjumlahkan</a:t>
            </a:r>
            <a:r>
              <a:rPr lang="en-US" sz="1200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23C03-77F7-D7CA-62FF-E12143703F74}"/>
              </a:ext>
            </a:extLst>
          </p:cNvPr>
          <p:cNvSpPr txBox="1"/>
          <p:nvPr/>
        </p:nvSpPr>
        <p:spPr>
          <a:xfrm>
            <a:off x="1888224" y="3252970"/>
            <a:ext cx="16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AVERAGE() = </a:t>
            </a:r>
            <a:r>
              <a:rPr lang="en-US" sz="1200" dirty="0" err="1"/>
              <a:t>menghitung</a:t>
            </a:r>
            <a:r>
              <a:rPr lang="en-US" sz="1200" dirty="0"/>
              <a:t> rata-rata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B11BF-8059-CEDB-513F-BE72C219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14" y="1864798"/>
            <a:ext cx="5081286" cy="1193769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79A2947-3485-2A41-887E-7523FF4608F9}"/>
              </a:ext>
            </a:extLst>
          </p:cNvPr>
          <p:cNvCxnSpPr>
            <a:cxnSpLocks/>
          </p:cNvCxnSpPr>
          <p:nvPr/>
        </p:nvCxnSpPr>
        <p:spPr>
          <a:xfrm>
            <a:off x="5655103" y="2637270"/>
            <a:ext cx="1603659" cy="3656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5AF27CE-CC5D-5926-6A46-76E5FB934081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3414603" y="3054771"/>
            <a:ext cx="530004" cy="3280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 dirty="0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E1E36-856F-458E-8DD3-B1058B01CA4E}"/>
              </a:ext>
            </a:extLst>
          </p:cNvPr>
          <p:cNvSpPr txBox="1"/>
          <p:nvPr/>
        </p:nvSpPr>
        <p:spPr>
          <a:xfrm>
            <a:off x="5323006" y="2290994"/>
            <a:ext cx="250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COUNTA(UNIQUE)) = </a:t>
            </a:r>
            <a:r>
              <a:rPr lang="en-US" sz="1200" dirty="0" err="1">
                <a:solidFill>
                  <a:schemeClr val="bg1"/>
                </a:solidFill>
              </a:rPr>
              <a:t>menghitung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jumlah</a:t>
            </a:r>
            <a:r>
              <a:rPr lang="en-US" sz="1200" dirty="0">
                <a:solidFill>
                  <a:schemeClr val="bg1"/>
                </a:solidFill>
              </a:rPr>
              <a:t> data </a:t>
            </a:r>
            <a:r>
              <a:rPr lang="en-US" sz="1200" dirty="0" err="1">
                <a:solidFill>
                  <a:schemeClr val="bg1"/>
                </a:solidFill>
              </a:rPr>
              <a:t>unik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E61AA-D109-2916-D2FD-F471E8A0B7DA}"/>
              </a:ext>
            </a:extLst>
          </p:cNvPr>
          <p:cNvSpPr txBox="1"/>
          <p:nvPr/>
        </p:nvSpPr>
        <p:spPr>
          <a:xfrm>
            <a:off x="602177" y="4011473"/>
            <a:ext cx="228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SUMIFS() = </a:t>
            </a:r>
            <a:r>
              <a:rPr lang="en-US" sz="1200" dirty="0" err="1">
                <a:solidFill>
                  <a:schemeClr val="bg1"/>
                </a:solidFill>
              </a:rPr>
              <a:t>Menjumlahkan</a:t>
            </a:r>
            <a:r>
              <a:rPr lang="en-US" sz="1200" dirty="0">
                <a:solidFill>
                  <a:schemeClr val="bg1"/>
                </a:solidFill>
              </a:rPr>
              <a:t> data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lebih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dari</a:t>
            </a:r>
            <a:r>
              <a:rPr lang="en-US" sz="1200" dirty="0">
                <a:solidFill>
                  <a:schemeClr val="bg1"/>
                </a:solidFill>
              </a:rPr>
              <a:t> 1 </a:t>
            </a:r>
            <a:r>
              <a:rPr lang="en-US" sz="1200" dirty="0" err="1">
                <a:solidFill>
                  <a:schemeClr val="bg1"/>
                </a:solidFill>
              </a:rPr>
              <a:t>kondisi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E472F-075E-1DFC-216F-328FD98DD73C}"/>
              </a:ext>
            </a:extLst>
          </p:cNvPr>
          <p:cNvSpPr txBox="1"/>
          <p:nvPr/>
        </p:nvSpPr>
        <p:spPr>
          <a:xfrm>
            <a:off x="5781568" y="3747335"/>
            <a:ext cx="204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AVERAGEIFS() = Rata-rata data </a:t>
            </a:r>
            <a:r>
              <a:rPr lang="en-US" sz="1200" dirty="0" err="1">
                <a:solidFill>
                  <a:schemeClr val="bg1"/>
                </a:solidFill>
              </a:rPr>
              <a:t>dengan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kondisi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83007-7405-F7CB-2C18-61DB677D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8" y="1879231"/>
            <a:ext cx="4401551" cy="1987911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26D4FBF-ADD5-02E3-7644-EEE186DB83D9}"/>
              </a:ext>
            </a:extLst>
          </p:cNvPr>
          <p:cNvCxnSpPr>
            <a:cxnSpLocks/>
          </p:cNvCxnSpPr>
          <p:nvPr/>
        </p:nvCxnSpPr>
        <p:spPr>
          <a:xfrm flipV="1">
            <a:off x="4698357" y="2610097"/>
            <a:ext cx="843024" cy="58452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77F679C-3566-F979-9EB4-4B8B0E3AB8DD}"/>
              </a:ext>
            </a:extLst>
          </p:cNvPr>
          <p:cNvCxnSpPr>
            <a:cxnSpLocks/>
          </p:cNvCxnSpPr>
          <p:nvPr/>
        </p:nvCxnSpPr>
        <p:spPr>
          <a:xfrm>
            <a:off x="4953244" y="3440376"/>
            <a:ext cx="900897" cy="50868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3786DFF-2439-9064-F4C2-D210B8971A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5257" y="3719267"/>
            <a:ext cx="509286" cy="489733"/>
          </a:xfrm>
          <a:prstGeom prst="bentConnector3">
            <a:avLst>
              <a:gd name="adj1" fmla="val -227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339</Words>
  <Application>Microsoft Office PowerPoint</Application>
  <PresentationFormat>On-screen Show (16:9)</PresentationFormat>
  <Paragraphs>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Poppins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Jihan Azzahra Syamsumar Putri</cp:lastModifiedBy>
  <cp:revision>38</cp:revision>
  <dcterms:modified xsi:type="dcterms:W3CDTF">2025-12-30T07:59:20Z</dcterms:modified>
</cp:coreProperties>
</file>